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ázov prezentáci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Názov prezentácie</a:t>
            </a:r>
          </a:p>
        </p:txBody>
      </p:sp>
      <p:sp>
        <p:nvSpPr>
          <p:cNvPr id="12" name="Nivel de texto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Podnadpis prezentácie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yhláseni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ivel de texto 1…"/>
          <p:cNvSpPr txBox="1"/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Vyhlásenie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ôležitý fak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Informácia k faktu"/>
          <p:cNvSpPr txBox="1"/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73201">
              <a:spcBef>
                <a:spcPts val="2500"/>
              </a:spcBef>
              <a:defRPr spc="-85" sz="2835"/>
            </a:lvl1pPr>
          </a:lstStyle>
          <a:p>
            <a:pPr/>
            <a:r>
              <a:t>Informácia k faktu</a:t>
            </a:r>
          </a:p>
        </p:txBody>
      </p:sp>
      <p:sp>
        <p:nvSpPr>
          <p:cNvPr id="119" name="Nivel de texto 1…"/>
          <p:cNvSpPr txBox="1"/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100 %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2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2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Zdroj"/>
          <p:cNvSpPr txBox="1"/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72516">
              <a:defRPr spc="-82" sz="2744"/>
            </a:lvl1pPr>
          </a:lstStyle>
          <a:p>
            <a:pPr/>
            <a:r>
              <a:t>Zdroj </a:t>
            </a:r>
          </a:p>
        </p:txBody>
      </p:sp>
      <p:sp>
        <p:nvSpPr>
          <p:cNvPr id="13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3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32" name="Nivel de texto 1…"/>
          <p:cNvSpPr txBox="1"/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1pPr>
            <a:lvl2pPr marL="714375" indent="-2571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2pPr>
            <a:lvl3pPr marL="714375" indent="2000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3pPr>
            <a:lvl4pPr marL="714375" indent="6572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4pPr>
            <a:lvl5pPr marL="714375" indent="11144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„Významný citát“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y – 3 na výšku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518839134_3132x2088.jpg"/>
          <p:cNvSpPr/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1" name="766363123_1851x1194.jpg"/>
          <p:cNvSpPr/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981594838_2460x1641.jpg"/>
          <p:cNvSpPr/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g"/>
          <p:cNvSpPr/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ov a fotk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/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Názov prezentácie"/>
          <p:cNvSpPr txBox="1"/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pPr/>
            <a:r>
              <a:t>Názov prezentácie</a:t>
            </a:r>
          </a:p>
        </p:txBody>
      </p:sp>
      <p:sp>
        <p:nvSpPr>
          <p:cNvPr id="22" name="Nivel de texto 1…"/>
          <p:cNvSpPr txBox="1"/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pPr/>
            <a:r>
              <a:t>Podnadpis prezentácie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ov a alternatívna fotk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/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Názov snímky"/>
          <p:cNvSpPr txBox="1"/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pPr/>
            <a:r>
              <a:t>Názov snímky</a:t>
            </a:r>
          </a:p>
        </p:txBody>
      </p:sp>
      <p:sp>
        <p:nvSpPr>
          <p:cNvPr id="32" name="Nivel de texto 1…"/>
          <p:cNvSpPr txBox="1"/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pPr/>
            <a:r>
              <a:t>Podnadpis snímky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dpis a odrážk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r a dátum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dátum</a:t>
            </a:r>
          </a:p>
        </p:txBody>
      </p:sp>
      <p:sp>
        <p:nvSpPr>
          <p:cNvPr id="41" name="Podnadpis snímky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Podnadpis snímky</a:t>
            </a:r>
          </a:p>
        </p:txBody>
      </p:sp>
      <p:sp>
        <p:nvSpPr>
          <p:cNvPr id="42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43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44" name="Názov snímky"/>
          <p:cNvSpPr txBox="1"/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Názov snímky</a:t>
            </a:r>
          </a:p>
        </p:txBody>
      </p:sp>
      <p:sp>
        <p:nvSpPr>
          <p:cNvPr id="45" name="Nivel de texto 1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Text odrážky na snímke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Número de diapositiva"/>
          <p:cNvSpPr txBox="1"/>
          <p:nvPr>
            <p:ph type="sldNum" sz="quarter" idx="2"/>
          </p:nvPr>
        </p:nvSpPr>
        <p:spPr>
          <a:xfrm>
            <a:off x="22784562" y="12966045"/>
            <a:ext cx="379477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r a dátum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dátum</a:t>
            </a:r>
          </a:p>
        </p:txBody>
      </p:sp>
      <p:sp>
        <p:nvSpPr>
          <p:cNvPr id="54" name="Nivel de texto 1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Text odrážky na snímke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56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5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dpis, odrážky a fotk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/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5" name="Nivel de texto 1…"/>
          <p:cNvSpPr txBox="1"/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Text odrážky na snímke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6" name="Rectángulo"/>
          <p:cNvSpPr/>
          <p:nvPr/>
        </p:nvSpPr>
        <p:spPr>
          <a:xfrm>
            <a:off x="-53328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67" name="Autor a dátum"/>
          <p:cNvSpPr txBox="1"/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dátum</a:t>
            </a:r>
          </a:p>
        </p:txBody>
      </p:sp>
      <p:sp>
        <p:nvSpPr>
          <p:cNvPr id="68" name="Názov snímky"/>
          <p:cNvSpPr txBox="1"/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Názov snímky</a:t>
            </a:r>
          </a:p>
        </p:txBody>
      </p:sp>
      <p:sp>
        <p:nvSpPr>
          <p:cNvPr id="69" name="Podnadpis snímky"/>
          <p:cNvSpPr txBox="1"/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54990">
              <a:defRPr spc="-99" sz="3325"/>
            </a:lvl1pPr>
          </a:lstStyle>
          <a:p>
            <a:pPr/>
            <a:r>
              <a:t>Podnadpis snímky</a:t>
            </a:r>
          </a:p>
        </p:txBody>
      </p:sp>
      <p:sp>
        <p:nvSpPr>
          <p:cNvPr id="7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kci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ázov sekcie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pc="-408" sz="10200"/>
            </a:lvl1pPr>
          </a:lstStyle>
          <a:p>
            <a:pPr/>
            <a:r>
              <a:t>Názov sekcie</a:t>
            </a:r>
          </a:p>
        </p:txBody>
      </p:sp>
      <p:sp>
        <p:nvSpPr>
          <p:cNvPr id="7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n názov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r a dátum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dátum</a:t>
            </a:r>
          </a:p>
        </p:txBody>
      </p:sp>
      <p:sp>
        <p:nvSpPr>
          <p:cNvPr id="86" name="Podnadpis snímky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Podnadpis snímky </a:t>
            </a:r>
          </a:p>
        </p:txBody>
      </p:sp>
      <p:sp>
        <p:nvSpPr>
          <p:cNvPr id="87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88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89" name="Názov snímky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Názov snímky</a:t>
            </a:r>
          </a:p>
        </p:txBody>
      </p:sp>
      <p:sp>
        <p:nvSpPr>
          <p:cNvPr id="9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Autor a dátum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dátum</a:t>
            </a:r>
          </a:p>
        </p:txBody>
      </p:sp>
      <p:sp>
        <p:nvSpPr>
          <p:cNvPr id="98" name="Podnadpis programu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Podnadpis programu</a:t>
            </a:r>
          </a:p>
        </p:txBody>
      </p:sp>
      <p:sp>
        <p:nvSpPr>
          <p:cNvPr id="99" name="Nivel de texto 1…"/>
          <p:cNvSpPr txBox="1"/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1pPr>
            <a:lvl2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2pPr>
            <a:lvl3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3pPr>
            <a:lvl4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4pPr>
            <a:lvl5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Body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0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02" name="Názov programu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Názov programu</a:t>
            </a:r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ov prezentácie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Názov prezentácie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Podnadpis prezentácie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22788372" y="12964160"/>
            <a:ext cx="379477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pc="0" sz="18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play.pocketcasts.com/user/login" TargetMode="External"/><Relationship Id="rId3" Type="http://schemas.openxmlformats.org/officeDocument/2006/relationships/image" Target="../media/image9.tif"/><Relationship Id="rId4" Type="http://schemas.openxmlformats.org/officeDocument/2006/relationships/hyperlink" Target="https://www.podbean.com/" TargetMode="External"/><Relationship Id="rId5" Type="http://schemas.openxmlformats.org/officeDocument/2006/relationships/image" Target="../media/image10.tif"/><Relationship Id="rId6" Type="http://schemas.openxmlformats.org/officeDocument/2006/relationships/hyperlink" Target="https://www.spreaker.com/" TargetMode="External"/><Relationship Id="rId7" Type="http://schemas.openxmlformats.org/officeDocument/2006/relationships/image" Target="../media/image1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Relationship Id="rId3" Type="http://schemas.openxmlformats.org/officeDocument/2006/relationships/hyperlink" Target="https://www.microsoft.com/en-us/p/fresh-paint/9wzdncrfjb13#activetab=pivot:overviewtab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5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google.com/url?sa=i&amp;url=https://paper.bywetransfer.com/&amp;psig=AOvVaw1245DNATbLkX-HrkStH7of&amp;ust=1625392610441000&amp;source=images&amp;cd=vfe&amp;ved=0CAoQjRxqFwoTCIjCtbzRxvECFQAAAAAdAAAAABAD" TargetMode="External"/><Relationship Id="rId3" Type="http://schemas.openxmlformats.org/officeDocument/2006/relationships/image" Target="../media/image16.tif"/><Relationship Id="rId4" Type="http://schemas.openxmlformats.org/officeDocument/2006/relationships/hyperlink" Target="https://www.binaura.net/index.php?id=soundbow" TargetMode="External"/><Relationship Id="rId5" Type="http://schemas.openxmlformats.org/officeDocument/2006/relationships/image" Target="../media/image17.tif"/><Relationship Id="rId6" Type="http://schemas.openxmlformats.org/officeDocument/2006/relationships/hyperlink" Target="https://canvas.apps.chrome/" TargetMode="External"/><Relationship Id="rId7" Type="http://schemas.openxmlformats.org/officeDocument/2006/relationships/image" Target="../media/image18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"/><Relationship Id="rId3" Type="http://schemas.openxmlformats.org/officeDocument/2006/relationships/hyperlink" Target="https://animoto.com/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"/><Relationship Id="rId3" Type="http://schemas.openxmlformats.org/officeDocument/2006/relationships/hyperlink" Target="https://www.adobe.com/en/express/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symbaloo.com/home/mix/13eOcRbjEE" TargetMode="External"/><Relationship Id="rId3" Type="http://schemas.openxmlformats.org/officeDocument/2006/relationships/image" Target="../media/image21.tif"/><Relationship Id="rId4" Type="http://schemas.openxmlformats.org/officeDocument/2006/relationships/hyperlink" Target="https://www.canva.com/sk_sk/" TargetMode="External"/><Relationship Id="rId5" Type="http://schemas.openxmlformats.org/officeDocument/2006/relationships/image" Target="../media/image22.tif"/><Relationship Id="rId6" Type="http://schemas.openxmlformats.org/officeDocument/2006/relationships/hyperlink" Target="https://edpuzzle.com" TargetMode="External"/><Relationship Id="rId7" Type="http://schemas.openxmlformats.org/officeDocument/2006/relationships/image" Target="../media/image23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"/><Relationship Id="rId3" Type="http://schemas.openxmlformats.org/officeDocument/2006/relationships/hyperlink" Target="https://experiments.withgoogle.com/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www.google.com/url?sa=i&amp;url=https://www.g2.com/products/screencast-o-matic/reviews&amp;psig=AOvVaw2xbM0dsoe_k5zCvuC6WSGg&amp;ust=1625392722513000&amp;source=images&amp;cd=vfe&amp;ved=0CAoQjRxqFwoTCPiOivHRxvECFQAAAAAdAAAAABAd" TargetMode="External"/><Relationship Id="rId3" Type="http://schemas.openxmlformats.org/officeDocument/2006/relationships/image" Target="../media/image26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"/><Relationship Id="rId3" Type="http://schemas.openxmlformats.org/officeDocument/2006/relationships/hyperlink" Target="https://sketchfab.com/search?q=dali&amp;sort_by=-relevance&amp;type=models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"/><Relationship Id="rId3" Type="http://schemas.openxmlformats.org/officeDocument/2006/relationships/hyperlink" Target="https://www.pexels.com/sk-sk/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tif"/><Relationship Id="rId3" Type="http://schemas.openxmlformats.org/officeDocument/2006/relationships/hyperlink" Target="https://www.bensound.com/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"/><Relationship Id="rId3" Type="http://schemas.openxmlformats.org/officeDocument/2006/relationships/hyperlink" Target="https://www.oculus.com/" TargetMode="Externa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hyperlink" Target="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hyperlink" Target="https://app.edu.buncee.com/what-is-buncee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Efektívna integrácia inteligentných a digitálnych systémov do výchovno-vzdelávacieho procesu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66167">
              <a:defRPr spc="-438" sz="8778"/>
            </a:lvl1pPr>
          </a:lstStyle>
          <a:p>
            <a:pPr/>
            <a:r>
              <a:t>Efektívna integrácia inteligentných a digitálnych systémov do výchovno-vzdelávacieho procesu</a:t>
            </a:r>
          </a:p>
        </p:txBody>
      </p:sp>
      <p:sp>
        <p:nvSpPr>
          <p:cNvPr id="168" name="Mgr. art. Anita baloghová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Mgr. art. Anita baloghová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n" descr="Imagen">
            <a:hlinkClick r:id="rId2" invalidUrl="" action="" tgtFrame="" tooltip="" history="1" highlightClick="0" endSnd="0"/>
          </p:cNvPr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2331700" y="831849"/>
            <a:ext cx="12052300" cy="12052301"/>
          </a:xfrm>
          <a:prstGeom prst="rect">
            <a:avLst/>
          </a:prstGeom>
        </p:spPr>
      </p:pic>
      <p:pic>
        <p:nvPicPr>
          <p:cNvPr id="200" name="Imagen" descr="Imagen">
            <a:hlinkClick r:id="rId4" invalidUrl="" action="" tgtFrame="" tooltip="" history="1" highlightClick="0" endSnd="0"/>
          </p:cNvPr>
          <p:cNvPicPr>
            <a:picLocks noChangeAspect="1"/>
          </p:cNvPicPr>
          <p:nvPr>
            <p:ph type="pic" idx="22"/>
          </p:nvPr>
        </p:nvPicPr>
        <p:blipFill>
          <a:blip r:embed="rId5">
            <a:extLst/>
          </a:blip>
          <a:srcRect l="2948" t="0" r="2948" b="0"/>
          <a:stretch>
            <a:fillRect/>
          </a:stretch>
        </p:blipFill>
        <p:spPr>
          <a:xfrm>
            <a:off x="0" y="0"/>
            <a:ext cx="12065000" cy="6731000"/>
          </a:xfrm>
          <a:prstGeom prst="rect">
            <a:avLst/>
          </a:prstGeom>
        </p:spPr>
      </p:pic>
      <p:pic>
        <p:nvPicPr>
          <p:cNvPr id="201" name="Imagen" descr="Imagen">
            <a:hlinkClick r:id="rId6" invalidUrl="" action="" tgtFrame="" tooltip="" history="1" highlightClick="0" endSnd="0"/>
          </p:cNvPr>
          <p:cNvPicPr>
            <a:picLocks noChangeAspect="1"/>
          </p:cNvPicPr>
          <p:nvPr>
            <p:ph type="pic" idx="23"/>
          </p:nvPr>
        </p:nvPicPr>
        <p:blipFill>
          <a:blip r:embed="rId7">
            <a:extLst/>
          </a:blip>
          <a:srcRect l="2948" t="0" r="2948" b="0"/>
          <a:stretch>
            <a:fillRect/>
          </a:stretch>
        </p:blipFill>
        <p:spPr>
          <a:xfrm>
            <a:off x="0" y="6982221"/>
            <a:ext cx="12065000" cy="6731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Vytvorenie vlastného umen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Vytvorenie vlastného umenia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421026" y="4723322"/>
            <a:ext cx="10349536" cy="5895843"/>
          </a:xfrm>
          <a:prstGeom prst="rect">
            <a:avLst/>
          </a:prstGeom>
        </p:spPr>
      </p:pic>
      <p:sp>
        <p:nvSpPr>
          <p:cNvPr id="206" name="- maliarska aplikácia s inteligentnými nástrojmi…"/>
          <p:cNvSpPr txBox="1"/>
          <p:nvPr>
            <p:ph type="body" sz="half" idx="1"/>
          </p:nvPr>
        </p:nvSpPr>
        <p:spPr>
          <a:xfrm>
            <a:off x="1295400" y="4764695"/>
            <a:ext cx="11442700" cy="6886576"/>
          </a:xfrm>
          <a:prstGeom prst="rect">
            <a:avLst/>
          </a:prstGeom>
        </p:spPr>
        <p:txBody>
          <a:bodyPr/>
          <a:lstStyle/>
          <a:p>
            <a:pPr defTabSz="484886">
              <a:spcBef>
                <a:spcPts val="2700"/>
              </a:spcBef>
              <a:defRPr sz="3320"/>
            </a:pPr>
            <a:r>
              <a:t>- maliarska aplikácia s inteligentnými nástrojmi </a:t>
            </a:r>
          </a:p>
          <a:p>
            <a:pPr defTabSz="484886">
              <a:spcBef>
                <a:spcPts val="2700"/>
              </a:spcBef>
              <a:defRPr sz="3320"/>
            </a:pPr>
            <a:r>
              <a:t>- vytváranie obrazov z fotografií </a:t>
            </a:r>
          </a:p>
          <a:p>
            <a:pPr defTabSz="484886">
              <a:spcBef>
                <a:spcPts val="2700"/>
              </a:spcBef>
              <a:defRPr sz="3320"/>
            </a:pPr>
            <a:r>
              <a:t>- výber rôznych balíčkov pre vytvorenie vlastného originálneho umenia</a:t>
            </a:r>
          </a:p>
          <a:p>
            <a:pPr defTabSz="484886">
              <a:spcBef>
                <a:spcPts val="2700"/>
              </a:spcBef>
              <a:defRPr sz="3320"/>
            </a:pPr>
          </a:p>
          <a:p>
            <a:pPr defTabSz="484886">
              <a:spcBef>
                <a:spcPts val="2700"/>
              </a:spcBef>
              <a:defRPr sz="3320"/>
            </a:pPr>
          </a:p>
          <a:p>
            <a:pPr defTabSz="379475">
              <a:spcBef>
                <a:spcPts val="0"/>
              </a:spcBef>
              <a:defRPr sz="3320"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</a:t>
            </a:r>
            <a:r>
              <a:rPr>
                <a:hlinkClick r:id="rId3" invalidUrl="" action="" tgtFrame="" tooltip="" history="1" highlightClick="0" endSnd="0"/>
              </a:rPr>
              <a:t>https://www.microsoft.com/en-us/p/fresh-paint/9wzdncrfjb13#activetab=pivot:overviewtab</a:t>
            </a:r>
          </a:p>
          <a:p>
            <a:pPr defTabSz="484886">
              <a:spcBef>
                <a:spcPts val="2700"/>
              </a:spcBef>
              <a:defRPr sz="3320"/>
            </a:pPr>
            <a:r>
              <a:t> </a:t>
            </a:r>
          </a:p>
        </p:txBody>
      </p:sp>
      <p:sp>
        <p:nvSpPr>
          <p:cNvPr id="207" name="Fresh pai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Fresh paint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2709" y="831849"/>
            <a:ext cx="12052301" cy="12052301"/>
          </a:xfrm>
          <a:prstGeom prst="rect">
            <a:avLst/>
          </a:prstGeom>
        </p:spPr>
      </p:pic>
      <p:pic>
        <p:nvPicPr>
          <p:cNvPr id="210" name="Imagen" descr="Imagen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332" t="8663" r="332" b="17445"/>
          <a:stretch>
            <a:fillRect/>
          </a:stretch>
        </p:blipFill>
        <p:spPr>
          <a:xfrm>
            <a:off x="12321670" y="0"/>
            <a:ext cx="12065001" cy="6731000"/>
          </a:xfrm>
          <a:prstGeom prst="rect">
            <a:avLst/>
          </a:prstGeom>
        </p:spPr>
      </p:pic>
      <p:pic>
        <p:nvPicPr>
          <p:cNvPr id="211" name="Imagen" descr="Imagen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0" r="20840" b="0"/>
          <a:stretch>
            <a:fillRect/>
          </a:stretch>
        </p:blipFill>
        <p:spPr>
          <a:xfrm>
            <a:off x="12678965" y="7271019"/>
            <a:ext cx="11707706" cy="61534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n" descr="Imagen">
            <a:hlinkClick r:id="rId2" invalidUrl="" action="" tgtFrame="" tooltip="" history="1" highlightClick="0" endSnd="0"/>
          </p:cNvPr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17048" t="0" r="17048" b="0"/>
          <a:stretch>
            <a:fillRect/>
          </a:stretch>
        </p:blipFill>
        <p:spPr>
          <a:xfrm>
            <a:off x="12331700" y="0"/>
            <a:ext cx="12052300" cy="13715999"/>
          </a:xfrm>
          <a:prstGeom prst="rect">
            <a:avLst/>
          </a:prstGeom>
        </p:spPr>
      </p:pic>
      <p:pic>
        <p:nvPicPr>
          <p:cNvPr id="214" name="Imagen" descr="Imagen">
            <a:hlinkClick r:id="rId4" invalidUrl="" action="" tgtFrame="" tooltip="" history="1" highlightClick="0" endSnd="0"/>
          </p:cNvPr>
          <p:cNvPicPr>
            <a:picLocks noChangeAspect="1"/>
          </p:cNvPicPr>
          <p:nvPr>
            <p:ph type="pic" idx="22"/>
          </p:nvPr>
        </p:nvPicPr>
        <p:blipFill>
          <a:blip r:embed="rId5">
            <a:extLst/>
          </a:blip>
          <a:srcRect l="0" t="7028" r="0" b="7028"/>
          <a:stretch>
            <a:fillRect/>
          </a:stretch>
        </p:blipFill>
        <p:spPr>
          <a:xfrm>
            <a:off x="-1" y="0"/>
            <a:ext cx="12065001" cy="6731000"/>
          </a:xfrm>
          <a:prstGeom prst="rect">
            <a:avLst/>
          </a:prstGeom>
        </p:spPr>
      </p:pic>
      <p:pic>
        <p:nvPicPr>
          <p:cNvPr id="215" name="Imagen" descr="Imagen">
            <a:hlinkClick r:id="rId6" invalidUrl="" action="" tgtFrame="" tooltip="" history="1" highlightClick="0" endSnd="0"/>
          </p:cNvPr>
          <p:cNvPicPr>
            <a:picLocks noChangeAspect="1"/>
          </p:cNvPicPr>
          <p:nvPr>
            <p:ph type="pic" idx="23"/>
          </p:nvPr>
        </p:nvPicPr>
        <p:blipFill>
          <a:blip r:embed="rId7">
            <a:extLst/>
          </a:blip>
          <a:srcRect l="1367" t="0" r="1367" b="0"/>
          <a:stretch>
            <a:fillRect/>
          </a:stretch>
        </p:blipFill>
        <p:spPr>
          <a:xfrm>
            <a:off x="0" y="6982221"/>
            <a:ext cx="12065000" cy="6731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4174" y="3566723"/>
            <a:ext cx="12538194" cy="6582553"/>
          </a:xfrm>
          <a:prstGeom prst="rect">
            <a:avLst/>
          </a:prstGeom>
        </p:spPr>
      </p:pic>
      <p:sp>
        <p:nvSpPr>
          <p:cNvPr id="218" name="- tvorba a úprava videí…"/>
          <p:cNvSpPr txBox="1"/>
          <p:nvPr>
            <p:ph type="body" sz="half" idx="1"/>
          </p:nvPr>
        </p:nvSpPr>
        <p:spPr>
          <a:xfrm>
            <a:off x="12920795" y="5257800"/>
            <a:ext cx="11442701" cy="6886575"/>
          </a:xfrm>
          <a:prstGeom prst="rect">
            <a:avLst/>
          </a:prstGeom>
        </p:spPr>
        <p:txBody>
          <a:bodyPr/>
          <a:lstStyle/>
          <a:p>
            <a:pPr defTabSz="537463">
              <a:spcBef>
                <a:spcPts val="3000"/>
              </a:spcBef>
              <a:defRPr sz="3680"/>
            </a:pPr>
            <a:r>
              <a:t>- tvorba a úprava videí </a:t>
            </a:r>
          </a:p>
          <a:p>
            <a:pPr defTabSz="537463">
              <a:spcBef>
                <a:spcPts val="3000"/>
              </a:spcBef>
              <a:defRPr sz="3680"/>
            </a:pPr>
            <a:r>
              <a:t>- vkladanie zvukov a rôznych efektov</a:t>
            </a:r>
          </a:p>
          <a:p>
            <a:pPr defTabSz="537463">
              <a:spcBef>
                <a:spcPts val="3000"/>
              </a:spcBef>
              <a:defRPr sz="3680"/>
            </a:pPr>
            <a:r>
              <a:t>- množstvo šablón rôznych štýlov na uľahčenie práce </a:t>
            </a:r>
          </a:p>
          <a:p>
            <a:pPr defTabSz="537463">
              <a:spcBef>
                <a:spcPts val="3000"/>
              </a:spcBef>
              <a:defRPr sz="3680"/>
            </a:pPr>
          </a:p>
          <a:p>
            <a:pPr defTabSz="537463">
              <a:spcBef>
                <a:spcPts val="3000"/>
              </a:spcBef>
              <a:defRPr sz="3680"/>
            </a:pPr>
          </a:p>
          <a:p>
            <a:pPr defTabSz="420623">
              <a:spcBef>
                <a:spcPts val="0"/>
              </a:spcBef>
              <a:defRPr sz="3680"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</a:t>
            </a:r>
            <a:r>
              <a:rPr>
                <a:hlinkClick r:id="rId3" invalidUrl="" action="" tgtFrame="" tooltip="" history="1" highlightClick="0" endSnd="0"/>
              </a:rPr>
              <a:t>https://animoto.com/</a:t>
            </a:r>
          </a:p>
        </p:txBody>
      </p:sp>
      <p:sp>
        <p:nvSpPr>
          <p:cNvPr id="219" name="Animoto"/>
          <p:cNvSpPr txBox="1"/>
          <p:nvPr>
            <p:ph type="title"/>
          </p:nvPr>
        </p:nvSpPr>
        <p:spPr>
          <a:xfrm>
            <a:off x="12920795" y="1625600"/>
            <a:ext cx="11442701" cy="2466975"/>
          </a:xfrm>
          <a:prstGeom prst="rect">
            <a:avLst/>
          </a:prstGeom>
        </p:spPr>
        <p:txBody>
          <a:bodyPr/>
          <a:lstStyle/>
          <a:p>
            <a:pPr/>
            <a:r>
              <a:t>Animoto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858587" y="2969279"/>
            <a:ext cx="12538572" cy="9403929"/>
          </a:xfrm>
          <a:prstGeom prst="rect">
            <a:avLst/>
          </a:prstGeom>
        </p:spPr>
      </p:pic>
      <p:sp>
        <p:nvSpPr>
          <p:cNvPr id="222" name="- tvorba: koláží, videí, letákov, animácií,..…"/>
          <p:cNvSpPr txBox="1"/>
          <p:nvPr>
            <p:ph type="body" sz="half" idx="1"/>
          </p:nvPr>
        </p:nvSpPr>
        <p:spPr>
          <a:xfrm>
            <a:off x="1280814" y="5937725"/>
            <a:ext cx="11442701" cy="6886576"/>
          </a:xfrm>
          <a:prstGeom prst="rect">
            <a:avLst/>
          </a:prstGeom>
        </p:spPr>
        <p:txBody>
          <a:bodyPr/>
          <a:lstStyle/>
          <a:p>
            <a:pPr defTabSz="578358">
              <a:spcBef>
                <a:spcPts val="3200"/>
              </a:spcBef>
              <a:defRPr sz="3959"/>
            </a:pPr>
            <a:r>
              <a:t>- tvorba: koláží, videí, letákov, animácií,.. </a:t>
            </a:r>
          </a:p>
          <a:p>
            <a:pPr defTabSz="578358">
              <a:spcBef>
                <a:spcPts val="3200"/>
              </a:spcBef>
              <a:defRPr sz="3959"/>
            </a:pPr>
            <a:r>
              <a:t>- profesionálny dojem </a:t>
            </a:r>
          </a:p>
          <a:p>
            <a:pPr defTabSz="578358">
              <a:spcBef>
                <a:spcPts val="3200"/>
              </a:spcBef>
              <a:defRPr sz="3959"/>
            </a:pPr>
            <a:r>
              <a:t>- jednoduché ovládanie </a:t>
            </a:r>
          </a:p>
          <a:p>
            <a:pPr defTabSz="578358">
              <a:spcBef>
                <a:spcPts val="3200"/>
              </a:spcBef>
              <a:defRPr sz="3959"/>
            </a:pPr>
          </a:p>
          <a:p>
            <a:pPr defTabSz="578358">
              <a:spcBef>
                <a:spcPts val="3200"/>
              </a:spcBef>
              <a:defRPr sz="3959"/>
            </a:pPr>
          </a:p>
          <a:p>
            <a:pPr defTabSz="452627">
              <a:spcBef>
                <a:spcPts val="0"/>
              </a:spcBef>
              <a:defRPr sz="3959"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</a:t>
            </a:r>
            <a:r>
              <a:rPr>
                <a:hlinkClick r:id="rId3" invalidUrl="" action="" tgtFrame="" tooltip="" history="1" highlightClick="0" endSnd="0"/>
              </a:rPr>
              <a:t>https://www.adobe.com/en/express/</a:t>
            </a:r>
          </a:p>
        </p:txBody>
      </p:sp>
      <p:sp>
        <p:nvSpPr>
          <p:cNvPr id="223" name="Adobe spa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Adobe spark</a:t>
            </a:r>
          </a:p>
        </p:txBody>
      </p:sp>
      <p:sp>
        <p:nvSpPr>
          <p:cNvPr id="224" name="Prvý krok k profesionálnemu dizajnu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Prvý krok k profesionálnemu dizajnu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n" descr="Imagen">
            <a:hlinkClick r:id="rId2" invalidUrl="" action="" tgtFrame="" tooltip="" history="1" highlightClick="0" endSnd="0"/>
          </p:cNvPr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7544" t="0" r="19171" b="1555"/>
          <a:stretch>
            <a:fillRect/>
          </a:stretch>
        </p:blipFill>
        <p:spPr>
          <a:xfrm>
            <a:off x="12331699" y="213309"/>
            <a:ext cx="12052301" cy="13502690"/>
          </a:xfrm>
          <a:prstGeom prst="rect">
            <a:avLst/>
          </a:prstGeom>
        </p:spPr>
      </p:pic>
      <p:pic>
        <p:nvPicPr>
          <p:cNvPr id="227" name="Imagen" descr="Imagen">
            <a:hlinkClick r:id="rId4" invalidUrl="" action="" tgtFrame="" tooltip="" history="1" highlightClick="0" endSnd="0"/>
          </p:cNvPr>
          <p:cNvPicPr>
            <a:picLocks noChangeAspect="1"/>
          </p:cNvPicPr>
          <p:nvPr>
            <p:ph type="pic" idx="22"/>
          </p:nvPr>
        </p:nvPicPr>
        <p:blipFill>
          <a:blip r:embed="rId5">
            <a:extLst/>
          </a:blip>
          <a:srcRect l="0" t="5845" r="0" b="5845"/>
          <a:stretch>
            <a:fillRect/>
          </a:stretch>
        </p:blipFill>
        <p:spPr>
          <a:xfrm>
            <a:off x="-1" y="0"/>
            <a:ext cx="12065001" cy="6731000"/>
          </a:xfrm>
          <a:prstGeom prst="rect">
            <a:avLst/>
          </a:prstGeom>
        </p:spPr>
      </p:pic>
      <p:pic>
        <p:nvPicPr>
          <p:cNvPr id="228" name="Imagen" descr="Imagen">
            <a:hlinkClick r:id="rId6" invalidUrl="" action="" tgtFrame="" tooltip="" history="1" highlightClick="0" endSnd="0"/>
          </p:cNvPr>
          <p:cNvPicPr>
            <a:picLocks noChangeAspect="1"/>
          </p:cNvPicPr>
          <p:nvPr>
            <p:ph type="pic" idx="23"/>
          </p:nvPr>
        </p:nvPicPr>
        <p:blipFill>
          <a:blip r:embed="rId7">
            <a:extLst/>
          </a:blip>
          <a:srcRect l="0" t="409" r="0" b="409"/>
          <a:stretch>
            <a:fillRect/>
          </a:stretch>
        </p:blipFill>
        <p:spPr>
          <a:xfrm>
            <a:off x="-1" y="6982221"/>
            <a:ext cx="12065001" cy="6731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alizovanie nápado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Realizovanie nápadov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44169" y="3465481"/>
            <a:ext cx="12062284" cy="6785036"/>
          </a:xfrm>
          <a:prstGeom prst="rect">
            <a:avLst/>
          </a:prstGeom>
        </p:spPr>
      </p:pic>
      <p:sp>
        <p:nvSpPr>
          <p:cNvPr id="233" name="- obsahuje tisíce experimentov…"/>
          <p:cNvSpPr txBox="1"/>
          <p:nvPr>
            <p:ph type="body" sz="half" idx="1"/>
          </p:nvPr>
        </p:nvSpPr>
        <p:spPr>
          <a:xfrm>
            <a:off x="12880799" y="3881328"/>
            <a:ext cx="11442701" cy="6886576"/>
          </a:xfrm>
          <a:prstGeom prst="rect">
            <a:avLst/>
          </a:prstGeom>
        </p:spPr>
        <p:txBody>
          <a:bodyPr/>
          <a:lstStyle/>
          <a:p>
            <a:pPr/>
            <a:r>
              <a:t>- obsahuje tisíce experimentov </a:t>
            </a:r>
          </a:p>
          <a:p>
            <a:pPr/>
            <a:r>
              <a:t>- Android, AI, AR</a:t>
            </a:r>
          </a:p>
          <a:p>
            <a:pPr/>
            <a:r>
              <a:t>- každý týždeň pribúdajú nové experimenty a nápady </a:t>
            </a:r>
          </a:p>
          <a:p>
            <a:pPr/>
          </a:p>
          <a:p>
            <a:pPr defTabSz="457200">
              <a:spcBef>
                <a:spcPts val="0"/>
              </a:spcBef>
              <a:defRPr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</a:t>
            </a:r>
            <a:r>
              <a:rPr>
                <a:hlinkClick r:id="rId3" invalidUrl="" action="" tgtFrame="" tooltip="" history="1" highlightClick="0" endSnd="0"/>
              </a:rPr>
              <a:t>https://experiments.withgoogle.com/</a:t>
            </a:r>
          </a:p>
        </p:txBody>
      </p:sp>
      <p:sp>
        <p:nvSpPr>
          <p:cNvPr id="234" name="Experiments with google"/>
          <p:cNvSpPr txBox="1"/>
          <p:nvPr>
            <p:ph type="title"/>
          </p:nvPr>
        </p:nvSpPr>
        <p:spPr>
          <a:xfrm>
            <a:off x="335504" y="1625600"/>
            <a:ext cx="13209853" cy="2466975"/>
          </a:xfrm>
          <a:prstGeom prst="rect">
            <a:avLst/>
          </a:prstGeom>
        </p:spPr>
        <p:txBody>
          <a:bodyPr/>
          <a:lstStyle>
            <a:lvl1pPr defTabSz="438150">
              <a:defRPr spc="-300" sz="7500"/>
            </a:lvl1pPr>
          </a:lstStyle>
          <a:p>
            <a:pPr/>
            <a:r>
              <a:t>Experiments with google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KOmunikác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KOmunikácia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Nahrávanie obrazovk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Nahrávanie obrazovky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408370" y="3215245"/>
            <a:ext cx="10975458" cy="7285508"/>
          </a:xfrm>
          <a:prstGeom prst="rect">
            <a:avLst/>
          </a:prstGeom>
        </p:spPr>
      </p:pic>
      <p:sp>
        <p:nvSpPr>
          <p:cNvPr id="239" name="- rýchle, online a zadarm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rýchle, online a zadarmo </a:t>
            </a:r>
          </a:p>
          <a:p>
            <a:pPr/>
            <a:r>
              <a:t>- jednoduché nahrávanie obrazovky</a:t>
            </a:r>
          </a:p>
          <a:p>
            <a:pPr/>
            <a:r>
              <a:t>- ukladanie priamo do PC</a:t>
            </a:r>
          </a:p>
          <a:p>
            <a:pPr/>
          </a:p>
          <a:p>
            <a:pPr defTabSz="457200">
              <a:spcBef>
                <a:spcPts val="0"/>
              </a:spcBef>
              <a:defRPr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https://screenapp.io/#/</a:t>
            </a:r>
          </a:p>
        </p:txBody>
      </p:sp>
      <p:sp>
        <p:nvSpPr>
          <p:cNvPr id="240" name="Screenap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Screenapp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n" descr="Imagen">
            <a:hlinkClick r:id="rId2" invalidUrl="" action="" tgtFrame="" tooltip="" history="1" highlightClick="0" endSnd="0"/>
          </p:cNvPr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224613" y="1"/>
            <a:ext cx="19934775" cy="13716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Databanky zdarm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Databanky zdarma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621909" y="4379969"/>
            <a:ext cx="14868573" cy="4956191"/>
          </a:xfrm>
          <a:prstGeom prst="rect">
            <a:avLst/>
          </a:prstGeom>
        </p:spPr>
      </p:pic>
      <p:sp>
        <p:nvSpPr>
          <p:cNvPr id="247" name="- množstvo obrázkov zadarmo…"/>
          <p:cNvSpPr txBox="1"/>
          <p:nvPr>
            <p:ph type="body" sz="quarter" idx="1"/>
          </p:nvPr>
        </p:nvSpPr>
        <p:spPr>
          <a:xfrm>
            <a:off x="1468714" y="5804406"/>
            <a:ext cx="11442701" cy="2742967"/>
          </a:xfrm>
          <a:prstGeom prst="rect">
            <a:avLst/>
          </a:prstGeom>
        </p:spPr>
        <p:txBody>
          <a:bodyPr/>
          <a:lstStyle/>
          <a:p>
            <a:pPr/>
            <a:r>
              <a:t>- množstvo obrázkov zadarmo </a:t>
            </a:r>
          </a:p>
          <a:p>
            <a:pPr/>
            <a:r>
              <a:t>- od umelcov z celého sveta</a:t>
            </a:r>
          </a:p>
        </p:txBody>
      </p:sp>
      <p:sp>
        <p:nvSpPr>
          <p:cNvPr id="248" name="Zdroj: https://sketchfab.com/search?q=dali&amp;sort_by=-relevance&amp;type=models"/>
          <p:cNvSpPr txBox="1"/>
          <p:nvPr>
            <p:ph type="body" idx="22"/>
          </p:nvPr>
        </p:nvSpPr>
        <p:spPr>
          <a:xfrm>
            <a:off x="12934126" y="9623425"/>
            <a:ext cx="11442701" cy="4292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Zdroj: </a:t>
            </a:r>
            <a:r>
              <a:rPr u="sng">
                <a:hlinkClick r:id="rId3" invalidUrl="" action="" tgtFrame="" tooltip="" history="1" highlightClick="0" endSnd="0"/>
              </a:rPr>
              <a:t>https://sketchfab.com/search?q=dali&amp;sort_by=-relevance&amp;type=models</a:t>
            </a:r>
          </a:p>
        </p:txBody>
      </p:sp>
      <p:sp>
        <p:nvSpPr>
          <p:cNvPr id="249" name="Sketch fa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Sketch fab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799644" y="2205417"/>
            <a:ext cx="13584183" cy="9305165"/>
          </a:xfrm>
          <a:prstGeom prst="rect">
            <a:avLst/>
          </a:prstGeom>
        </p:spPr>
      </p:pic>
      <p:sp>
        <p:nvSpPr>
          <p:cNvPr id="252" name="- množstvo fotiek zdarma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množstvo fotiek zdarma </a:t>
            </a:r>
          </a:p>
          <a:p>
            <a:pPr/>
            <a:r>
              <a:t>- od fotografov z celého sveta </a:t>
            </a:r>
          </a:p>
        </p:txBody>
      </p:sp>
      <p:sp>
        <p:nvSpPr>
          <p:cNvPr id="253" name="Zdroj: https://www.pexels.com/sk-sk/"/>
          <p:cNvSpPr txBox="1"/>
          <p:nvPr>
            <p:ph type="body" idx="22"/>
          </p:nvPr>
        </p:nvSpPr>
        <p:spPr>
          <a:xfrm>
            <a:off x="1295400" y="7983095"/>
            <a:ext cx="11442700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Zdroj: </a:t>
            </a:r>
            <a:r>
              <a:rPr u="sng">
                <a:hlinkClick r:id="rId3" invalidUrl="" action="" tgtFrame="" tooltip="" history="1" highlightClick="0" endSnd="0"/>
              </a:rPr>
              <a:t>https://www.pexels.com/sk-sk/</a:t>
            </a:r>
          </a:p>
        </p:txBody>
      </p:sp>
      <p:sp>
        <p:nvSpPr>
          <p:cNvPr id="254" name="Pex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Pexels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672314" y="3001636"/>
            <a:ext cx="13711513" cy="7712726"/>
          </a:xfrm>
          <a:prstGeom prst="rect">
            <a:avLst/>
          </a:prstGeom>
        </p:spPr>
      </p:pic>
      <p:sp>
        <p:nvSpPr>
          <p:cNvPr id="257" name="- množstvo zvukov zdarma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množstvo zvukov zdarma </a:t>
            </a:r>
          </a:p>
          <a:p>
            <a:pPr/>
            <a:r>
              <a:t>- od tvorcov z celého sveta </a:t>
            </a:r>
          </a:p>
        </p:txBody>
      </p:sp>
      <p:sp>
        <p:nvSpPr>
          <p:cNvPr id="258" name="Zdroj: https://www.bensound.com/"/>
          <p:cNvSpPr txBox="1"/>
          <p:nvPr>
            <p:ph type="body" idx="22"/>
          </p:nvPr>
        </p:nvSpPr>
        <p:spPr>
          <a:xfrm>
            <a:off x="1295400" y="8076418"/>
            <a:ext cx="11442700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Zdroj: </a:t>
            </a:r>
            <a:r>
              <a:rPr u="sng">
                <a:hlinkClick r:id="rId3" invalidUrl="" action="" tgtFrame="" tooltip="" history="1" highlightClick="0" endSnd="0"/>
              </a:rPr>
              <a:t>https://www.bensound.com/</a:t>
            </a:r>
          </a:p>
        </p:txBody>
      </p:sp>
      <p:sp>
        <p:nvSpPr>
          <p:cNvPr id="259" name="Bensou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Bensound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Virtuálna reali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Virtuálna realita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0036" t="0" r="14507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64" name="- virtuálna realita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virtuálna realita</a:t>
            </a:r>
          </a:p>
          <a:p>
            <a:pPr/>
            <a:r>
              <a:t>- virtuálne modely </a:t>
            </a:r>
          </a:p>
          <a:p>
            <a:pPr/>
            <a:r>
              <a:t>- hry </a:t>
            </a:r>
          </a:p>
          <a:p>
            <a:pPr/>
            <a:r>
              <a:t>- rôzne vzdelávacie aplikácie</a:t>
            </a:r>
          </a:p>
        </p:txBody>
      </p:sp>
      <p:sp>
        <p:nvSpPr>
          <p:cNvPr id="265" name="Zdroj: https://www.oculus.com/"/>
          <p:cNvSpPr txBox="1"/>
          <p:nvPr>
            <p:ph type="body" idx="22"/>
          </p:nvPr>
        </p:nvSpPr>
        <p:spPr>
          <a:xfrm>
            <a:off x="1295400" y="10369501"/>
            <a:ext cx="11442700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Zdroj: </a:t>
            </a:r>
            <a:r>
              <a:rPr u="sng">
                <a:hlinkClick r:id="rId3" invalidUrl="" action="" tgtFrame="" tooltip="" history="1" highlightClick="0" endSnd="0"/>
              </a:rPr>
              <a:t>https://www.oculus.com/</a:t>
            </a:r>
          </a:p>
        </p:txBody>
      </p:sp>
      <p:sp>
        <p:nvSpPr>
          <p:cNvPr id="266" name="Ocul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Oculus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rvá časť"/>
          <p:cNvSpPr txBox="1"/>
          <p:nvPr>
            <p:ph type="body" idx="21"/>
          </p:nvPr>
        </p:nvSpPr>
        <p:spPr>
          <a:xfrm>
            <a:off x="1295400" y="4091058"/>
            <a:ext cx="21869400" cy="5924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Prvá časť</a:t>
            </a:r>
          </a:p>
        </p:txBody>
      </p:sp>
      <p:sp>
        <p:nvSpPr>
          <p:cNvPr id="269" name="100 %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240759" y="3452872"/>
            <a:ext cx="10206419" cy="6970238"/>
          </a:xfrm>
          <a:prstGeom prst="rect">
            <a:avLst/>
          </a:prstGeom>
        </p:spPr>
      </p:pic>
      <p:sp>
        <p:nvSpPr>
          <p:cNvPr id="173" name="Miro"/>
          <p:cNvSpPr txBox="1"/>
          <p:nvPr>
            <p:ph type="title"/>
          </p:nvPr>
        </p:nvSpPr>
        <p:spPr>
          <a:xfrm>
            <a:off x="15999921" y="1061695"/>
            <a:ext cx="4863524" cy="2522589"/>
          </a:xfrm>
          <a:prstGeom prst="rect">
            <a:avLst/>
          </a:prstGeom>
        </p:spPr>
        <p:txBody>
          <a:bodyPr/>
          <a:lstStyle/>
          <a:p>
            <a:pPr/>
            <a:r>
              <a:t>Miro</a:t>
            </a:r>
          </a:p>
        </p:txBody>
      </p:sp>
      <p:sp>
        <p:nvSpPr>
          <p:cNvPr id="174" name="Aplikácia umožňuje:…"/>
          <p:cNvSpPr txBox="1"/>
          <p:nvPr>
            <p:ph type="body" sz="quarter" idx="1"/>
          </p:nvPr>
        </p:nvSpPr>
        <p:spPr>
          <a:xfrm>
            <a:off x="3520556" y="5303491"/>
            <a:ext cx="5865967" cy="5321589"/>
          </a:xfrm>
          <a:prstGeom prst="rect">
            <a:avLst/>
          </a:prstGeom>
        </p:spPr>
        <p:txBody>
          <a:bodyPr/>
          <a:lstStyle/>
          <a:p>
            <a:pPr defTabSz="554990">
              <a:defRPr spc="-114" sz="3800"/>
            </a:pPr>
            <a:r>
              <a:t>Aplikácia umožňuje:</a:t>
            </a:r>
          </a:p>
          <a:p>
            <a:pPr defTabSz="554990">
              <a:defRPr spc="-99" sz="3325"/>
            </a:pPr>
            <a:r>
              <a:t>-rýchlu komunikáciu </a:t>
            </a:r>
          </a:p>
          <a:p>
            <a:pPr defTabSz="554990">
              <a:defRPr spc="-99" sz="3325"/>
            </a:pPr>
            <a:r>
              <a:t>-rozdelenie úloh </a:t>
            </a:r>
          </a:p>
          <a:p>
            <a:pPr defTabSz="554990">
              <a:defRPr spc="-99" sz="3325"/>
            </a:pPr>
            <a:r>
              <a:t>-rýchle zdieľanie prác</a:t>
            </a:r>
          </a:p>
          <a:p>
            <a:pPr defTabSz="554990">
              <a:defRPr spc="-99" sz="3325"/>
            </a:pPr>
          </a:p>
          <a:p>
            <a:pPr defTabSz="554990">
              <a:defRPr spc="-99" sz="3325"/>
            </a:pPr>
          </a:p>
          <a:p>
            <a:pPr defTabSz="554990">
              <a:defRPr spc="-99" sz="3325"/>
            </a:pPr>
          </a:p>
          <a:p>
            <a:pPr defTabSz="434340">
              <a:defRPr cap="none" spc="0" sz="3800"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https://miro.com/apps/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ul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Ruler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772" t="0" r="4772" b="0"/>
          <a:stretch>
            <a:fillRect/>
          </a:stretch>
        </p:blipFill>
        <p:spPr>
          <a:xfrm>
            <a:off x="13166209" y="5275229"/>
            <a:ext cx="11177623" cy="6178544"/>
          </a:xfrm>
          <a:prstGeom prst="rect">
            <a:avLst/>
          </a:prstGeom>
        </p:spPr>
      </p:pic>
      <p:sp>
        <p:nvSpPr>
          <p:cNvPr id="274" name="1. Listina - odráža to, ako sa chcú študenti v triede cítiť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Listina - odráža to, ako sa chcú študenti v triede cítiť </a:t>
            </a:r>
          </a:p>
          <a:p>
            <a:pPr/>
            <a:r>
              <a:t>2. Merač nálady - študenti pomocou farieb vyjadrujú svoju aktuálnu náladu </a:t>
            </a:r>
          </a:p>
          <a:p>
            <a:pPr/>
            <a:r>
              <a:t>3. Meta okamih - sada krokov pre primeranú a produktívnu reakciu </a:t>
            </a:r>
          </a:p>
          <a:p>
            <a:pPr/>
            <a:r>
              <a:t>4. Modrotlač - nástroj na riešenie problémov </a:t>
            </a:r>
          </a:p>
        </p:txBody>
      </p:sp>
      <p:sp>
        <p:nvSpPr>
          <p:cNvPr id="275" name="Rul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Ruler</a:t>
            </a:r>
          </a:p>
        </p:txBody>
      </p:sp>
      <p:sp>
        <p:nvSpPr>
          <p:cNvPr id="276" name="Štyri základné pravidlá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Štyri základné pravidlá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994424" y="4355172"/>
            <a:ext cx="11442731" cy="6018877"/>
          </a:xfrm>
          <a:prstGeom prst="rect">
            <a:avLst/>
          </a:prstGeom>
        </p:spPr>
      </p:pic>
      <p:sp>
        <p:nvSpPr>
          <p:cNvPr id="279" name="- učiteľ - podnikateľ…"/>
          <p:cNvSpPr txBox="1"/>
          <p:nvPr>
            <p:ph type="body" sz="quarter" idx="1"/>
          </p:nvPr>
        </p:nvSpPr>
        <p:spPr>
          <a:xfrm>
            <a:off x="1295400" y="5289776"/>
            <a:ext cx="11442700" cy="4149479"/>
          </a:xfrm>
          <a:prstGeom prst="rect">
            <a:avLst/>
          </a:prstGeom>
        </p:spPr>
        <p:txBody>
          <a:bodyPr/>
          <a:lstStyle/>
          <a:p>
            <a:pPr/>
            <a:r>
              <a:t>- učiteľ - podnikateľ </a:t>
            </a:r>
          </a:p>
          <a:p>
            <a:pPr/>
            <a:r>
              <a:t>- pozitívny posun hodnoty </a:t>
            </a:r>
          </a:p>
          <a:p>
            <a:pPr/>
            <a:r>
              <a:t>- chápanie učenia ako ekonomický zdroj </a:t>
            </a:r>
          </a:p>
          <a:p>
            <a:pPr/>
            <a:r>
              <a:t>- pohľad na učenie ako na proces nie udalosť </a:t>
            </a:r>
          </a:p>
        </p:txBody>
      </p:sp>
      <p:sp>
        <p:nvSpPr>
          <p:cNvPr id="280" name="Edu preneu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Edu preneur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„Úspešný pedagóg pomáha búrať hranice a otvára smer učenia sa od jedného…"/>
          <p:cNvSpPr txBox="1"/>
          <p:nvPr>
            <p:ph type="body" sz="half" idx="1"/>
          </p:nvPr>
        </p:nvSpPr>
        <p:spPr>
          <a:xfrm>
            <a:off x="1439912" y="4328871"/>
            <a:ext cx="21504176" cy="5497468"/>
          </a:xfrm>
          <a:prstGeom prst="rect">
            <a:avLst/>
          </a:prstGeom>
        </p:spPr>
        <p:txBody>
          <a:bodyPr/>
          <a:lstStyle/>
          <a:p>
            <a:pPr marL="407193" indent="-407193" defTabSz="661689">
              <a:lnSpc>
                <a:spcPct val="100000"/>
              </a:lnSpc>
              <a:defRPr spc="-303" sz="7581"/>
            </a:pPr>
            <a:r>
              <a:t>„Úspešný pedagóg pomáha búrať hranice a otvára smer učenia sa od jedného </a:t>
            </a:r>
          </a:p>
          <a:p>
            <a:pPr marL="407193" indent="-407193" defTabSz="661689">
              <a:lnSpc>
                <a:spcPct val="100000"/>
              </a:lnSpc>
              <a:defRPr spc="-303" sz="7581"/>
            </a:pPr>
            <a:r>
              <a:t>k mnohým, od lokálneho ku globálnemu, </a:t>
            </a:r>
          </a:p>
          <a:p>
            <a:pPr marL="407193" indent="-407193" defTabSz="661689">
              <a:lnSpc>
                <a:spcPct val="100000"/>
              </a:lnSpc>
              <a:defRPr spc="-303" sz="7581"/>
            </a:pPr>
            <a:r>
              <a:t>z minulosti a súčastnosti do budúcnosti”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966271" y="3978509"/>
            <a:ext cx="10265896" cy="5758918"/>
          </a:xfrm>
          <a:prstGeom prst="rect">
            <a:avLst/>
          </a:prstGeom>
        </p:spPr>
      </p:pic>
      <p:sp>
        <p:nvSpPr>
          <p:cNvPr id="177" name="App Smashing…"/>
          <p:cNvSpPr txBox="1"/>
          <p:nvPr>
            <p:ph type="body" sz="half" idx="1"/>
          </p:nvPr>
        </p:nvSpPr>
        <p:spPr>
          <a:xfrm>
            <a:off x="1027509" y="4074874"/>
            <a:ext cx="11442701" cy="7377512"/>
          </a:xfrm>
          <a:prstGeom prst="rect">
            <a:avLst/>
          </a:prstGeom>
        </p:spPr>
        <p:txBody>
          <a:bodyPr/>
          <a:lstStyle/>
          <a:p>
            <a:pPr defTabSz="452627">
              <a:spcBef>
                <a:spcPts val="0"/>
              </a:spcBef>
              <a:defRPr b="1"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App Smashing</a:t>
            </a: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- proces používania viacerých aplikácií na vytváranie projektov alebo dokončovanie úloh</a:t>
            </a: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- môže poskytnúť vašim študentom kreatívne a inšpiratívne spôsoby, ako prezentovať svoje učenie</a:t>
            </a: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- umožní vám zhodnotiť ich porozumenie učivu a zručnosti</a:t>
            </a: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Tým, že svojim študentom predstavíte kľúčové aplikácie, dáte im parametre projektu a podporíte ich pri učení sa a tvorbe, veľmi rýchlo uľahčíte rozvíjanie aplikácií vo vašej triede.</a:t>
            </a: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52627">
              <a:spcBef>
                <a:spcPts val="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52627">
              <a:spcBef>
                <a:spcPts val="0"/>
              </a:spcBef>
              <a:defRPr sz="3959"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</a:t>
            </a:r>
            <a:r>
              <a:rPr>
                <a:hlinkClick r:id="rId3" invalidUrl="" action="" tgtFrame="" tooltip="" history="1" highlightClick="0" endSnd="0"/>
              </a:rPr>
              <a:t>https://k12technology.weebly.com/app-smashing.html#</a:t>
            </a:r>
          </a:p>
        </p:txBody>
      </p:sp>
      <p:sp>
        <p:nvSpPr>
          <p:cNvPr id="178" name="K-12 TECHN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cap="none" spc="0" sz="6400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K-12 TECHNOLOGY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457745" y="3503695"/>
            <a:ext cx="11926081" cy="6708422"/>
          </a:xfrm>
          <a:prstGeom prst="rect">
            <a:avLst/>
          </a:prstGeom>
        </p:spPr>
      </p:pic>
      <p:sp>
        <p:nvSpPr>
          <p:cNvPr id="181" name="- nástroj na komunikáciu študentov a učiteľov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25779">
              <a:spcBef>
                <a:spcPts val="2900"/>
              </a:spcBef>
              <a:defRPr sz="3600"/>
            </a:pPr>
            <a:r>
              <a:t>- nástroj na komunikáciu študentov a učiteľov</a:t>
            </a:r>
          </a:p>
          <a:p>
            <a:pPr defTabSz="525779">
              <a:spcBef>
                <a:spcPts val="2900"/>
              </a:spcBef>
              <a:defRPr sz="3600"/>
            </a:pPr>
            <a:r>
              <a:t>- vytváranie interaktívneho obsahu </a:t>
            </a:r>
          </a:p>
          <a:p>
            <a:pPr defTabSz="525779">
              <a:spcBef>
                <a:spcPts val="2900"/>
              </a:spcBef>
              <a:defRPr sz="3600"/>
            </a:pPr>
            <a:r>
              <a:t>- umožňuje vizualizovať koncepty a kreatívne komunikovať</a:t>
            </a:r>
          </a:p>
          <a:p>
            <a:pPr defTabSz="525779">
              <a:spcBef>
                <a:spcPts val="2900"/>
              </a:spcBef>
              <a:defRPr sz="3600"/>
            </a:pPr>
          </a:p>
          <a:p>
            <a:pPr defTabSz="525779">
              <a:spcBef>
                <a:spcPts val="2900"/>
              </a:spcBef>
              <a:defRPr sz="3600"/>
            </a:pPr>
          </a:p>
          <a:p>
            <a:pPr defTabSz="411479">
              <a:spcBef>
                <a:spcPts val="0"/>
              </a:spcBef>
              <a:defRPr sz="3600"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</a:t>
            </a:r>
            <a:r>
              <a:rPr>
                <a:hlinkClick r:id="rId3" invalidUrl="" action="" tgtFrame="" tooltip="" history="1" highlightClick="0" endSnd="0"/>
              </a:rPr>
              <a:t>https://app.edu.buncee.com/what-is-buncee</a:t>
            </a:r>
          </a:p>
        </p:txBody>
      </p:sp>
      <p:sp>
        <p:nvSpPr>
          <p:cNvPr id="182" name="Bunce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Buncee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vorba vlastného Au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Tvorba vlastného Audia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967331" y="3908339"/>
            <a:ext cx="10069784" cy="7552338"/>
          </a:xfrm>
          <a:prstGeom prst="rect">
            <a:avLst/>
          </a:prstGeom>
        </p:spPr>
      </p:pic>
      <p:sp>
        <p:nvSpPr>
          <p:cNvPr id="187" name="- jednoduché a prehľadné tvorenie hudby…"/>
          <p:cNvSpPr txBox="1"/>
          <p:nvPr>
            <p:ph type="body" sz="half" idx="1"/>
          </p:nvPr>
        </p:nvSpPr>
        <p:spPr>
          <a:xfrm>
            <a:off x="13232854" y="6065061"/>
            <a:ext cx="11442701" cy="7312178"/>
          </a:xfrm>
          <a:prstGeom prst="rect">
            <a:avLst/>
          </a:prstGeom>
        </p:spPr>
        <p:txBody>
          <a:bodyPr/>
          <a:lstStyle/>
          <a:p>
            <a:pPr/>
            <a:r>
              <a:t>- jednoduché a prehľadné tvorenie hudby</a:t>
            </a:r>
          </a:p>
          <a:p>
            <a:pPr/>
            <a:r>
              <a:t>- intuitívne ovládanie </a:t>
            </a:r>
          </a:p>
          <a:p>
            <a:pPr/>
            <a:r>
              <a:t>- veľké množstvo zvukov v databanke </a:t>
            </a:r>
          </a:p>
          <a:p>
            <a:pPr/>
          </a:p>
          <a:p>
            <a:pPr/>
          </a:p>
          <a:p>
            <a:pPr defTabSz="457200">
              <a:spcBef>
                <a:spcPts val="0"/>
              </a:spcBef>
              <a:defRPr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https://www.soundtrap.com/</a:t>
            </a:r>
          </a:p>
        </p:txBody>
      </p:sp>
      <p:sp>
        <p:nvSpPr>
          <p:cNvPr id="188" name="Soundtrap"/>
          <p:cNvSpPr txBox="1"/>
          <p:nvPr>
            <p:ph type="title"/>
          </p:nvPr>
        </p:nvSpPr>
        <p:spPr>
          <a:xfrm>
            <a:off x="4607130" y="1837663"/>
            <a:ext cx="7510215" cy="2466976"/>
          </a:xfrm>
          <a:prstGeom prst="rect">
            <a:avLst/>
          </a:prstGeom>
        </p:spPr>
        <p:txBody>
          <a:bodyPr/>
          <a:lstStyle>
            <a:lvl1pPr defTabSz="566674">
              <a:defRPr spc="-388" sz="9700"/>
            </a:lvl1pPr>
          </a:lstStyle>
          <a:p>
            <a:pPr/>
            <a:r>
              <a:t>Soundtrap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8" t="7501" r="208" b="7501"/>
          <a:stretch>
            <a:fillRect/>
          </a:stretch>
        </p:blipFill>
        <p:spPr>
          <a:xfrm>
            <a:off x="12331699" y="0"/>
            <a:ext cx="12052301" cy="13715999"/>
          </a:xfrm>
          <a:prstGeom prst="rect">
            <a:avLst/>
          </a:prstGeom>
        </p:spPr>
      </p:pic>
      <p:pic>
        <p:nvPicPr>
          <p:cNvPr id="191" name="Imagen" descr="Imagen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409" r="0" b="409"/>
          <a:stretch>
            <a:fillRect/>
          </a:stretch>
        </p:blipFill>
        <p:spPr>
          <a:xfrm>
            <a:off x="-1" y="-11253"/>
            <a:ext cx="12065001" cy="6731001"/>
          </a:xfrm>
          <a:prstGeom prst="rect">
            <a:avLst/>
          </a:prstGeom>
        </p:spPr>
      </p:pic>
      <p:pic>
        <p:nvPicPr>
          <p:cNvPr id="192" name="Imagen" descr="Imagen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409" r="0" b="409"/>
          <a:stretch>
            <a:fillRect/>
          </a:stretch>
        </p:blipFill>
        <p:spPr>
          <a:xfrm>
            <a:off x="-1" y="6982221"/>
            <a:ext cx="12065001" cy="6731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359677" y="1345924"/>
            <a:ext cx="11024150" cy="11024151"/>
          </a:xfrm>
          <a:prstGeom prst="rect">
            <a:avLst/>
          </a:prstGeom>
        </p:spPr>
      </p:pic>
      <p:sp>
        <p:nvSpPr>
          <p:cNvPr id="195" name="- tvorba…"/>
          <p:cNvSpPr txBox="1"/>
          <p:nvPr>
            <p:ph type="body" sz="half" idx="1"/>
          </p:nvPr>
        </p:nvSpPr>
        <p:spPr>
          <a:xfrm>
            <a:off x="1280815" y="5577764"/>
            <a:ext cx="11442701" cy="7314602"/>
          </a:xfrm>
          <a:prstGeom prst="rect">
            <a:avLst/>
          </a:prstGeom>
        </p:spPr>
        <p:txBody>
          <a:bodyPr/>
          <a:lstStyle/>
          <a:p>
            <a:pPr/>
            <a:r>
              <a:t>- tvorba </a:t>
            </a:r>
          </a:p>
          <a:p>
            <a:pPr/>
            <a:r>
              <a:t>- distribúcia </a:t>
            </a:r>
          </a:p>
          <a:p>
            <a:pPr/>
            <a:r>
              <a:t>- monetizácia </a:t>
            </a:r>
          </a:p>
          <a:p>
            <a:pPr/>
          </a:p>
          <a:p>
            <a:pPr/>
          </a:p>
          <a:p>
            <a:pPr defTabSz="457200">
              <a:spcBef>
                <a:spcPts val="0"/>
              </a:spcBef>
              <a:defRPr u="sng">
                <a:uFill>
                  <a:solidFill>
                    <a:srgbClr val="1155CC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Zdroj: https://anchor.fm/</a:t>
            </a:r>
          </a:p>
        </p:txBody>
      </p:sp>
      <p:sp>
        <p:nvSpPr>
          <p:cNvPr id="196" name="Anch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Anchor</a:t>
            </a:r>
          </a:p>
        </p:txBody>
      </p:sp>
      <p:sp>
        <p:nvSpPr>
          <p:cNvPr id="197" name="Tvoje vlastné podcasty"/>
          <p:cNvSpPr txBox="1"/>
          <p:nvPr>
            <p:ph type="body" idx="23"/>
          </p:nvPr>
        </p:nvSpPr>
        <p:spPr>
          <a:xfrm>
            <a:off x="1280815" y="4177706"/>
            <a:ext cx="11442701" cy="6783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Tvoje vlastné podcasty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